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78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660066"/>
    <a:srgbClr val="000058"/>
    <a:srgbClr val="2E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52" autoAdjust="0"/>
  </p:normalViewPr>
  <p:slideViewPr>
    <p:cSldViewPr>
      <p:cViewPr varScale="1">
        <p:scale>
          <a:sx n="107" d="100"/>
          <a:sy n="107" d="100"/>
        </p:scale>
        <p:origin x="193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A188-0E36-4084-B6C8-38A0CFFEF418}" type="datetimeFigureOut">
              <a:rPr lang="en-US" smtClean="0"/>
              <a:t>8/28/2016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4BAB0-2CEA-40E4-A1B9-36D6AAA4F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19672" y="3717032"/>
            <a:ext cx="7437512" cy="1656184"/>
          </a:xfrm>
          <a:prstGeom prst="rect">
            <a:avLst/>
          </a:prstGeom>
        </p:spPr>
        <p:txBody>
          <a:bodyPr anchor="t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600199"/>
            <a:ext cx="8229600" cy="2253151"/>
          </a:xfrm>
        </p:spPr>
        <p:txBody>
          <a:bodyPr/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" y="3752850"/>
            <a:ext cx="1596300" cy="15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5425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388" y="-18256"/>
            <a:ext cx="7118144" cy="1070992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lvl1pPr eaLnBrk="1" hangingPunct="1">
              <a:defRPr sz="1600" dirty="0" err="1" smtClean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680450" y="6553200"/>
            <a:ext cx="539750" cy="4191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1752600" y="1669827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mbria" panose="02040503050406030204" pitchFamily="18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52600" y="4149502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6200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" y="60604"/>
            <a:ext cx="936346" cy="9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0"/>
          <a:stretch>
            <a:fillRect/>
          </a:stretch>
        </p:blipFill>
        <p:spPr bwMode="auto">
          <a:xfrm>
            <a:off x="0" y="6524625"/>
            <a:ext cx="9144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2400" y="6559305"/>
            <a:ext cx="539750" cy="381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78E83518-0652-488C-9FA6-620FB1DBB6D9}" type="slidenum">
              <a:rPr lang="es-ES" altLang="en-US" sz="1600" b="0" smtClean="0"/>
              <a:pPr eaLnBrk="1" hangingPunct="1">
                <a:defRPr/>
              </a:pPr>
              <a:t>‹#›</a:t>
            </a:fld>
            <a:endParaRPr lang="es-ES" altLang="en-US" b="0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494463"/>
            <a:ext cx="8388350" cy="360362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s-ES" altLang="en-US" dirty="0" err="1"/>
              <a:t>Mumma</a:t>
            </a:r>
            <a:r>
              <a:rPr lang="es-ES" altLang="en-US" dirty="0"/>
              <a:t> Radar </a:t>
            </a:r>
            <a:r>
              <a:rPr lang="en-US" altLang="en-US" noProof="0" dirty="0"/>
              <a:t>Laboratory</a:t>
            </a:r>
            <a:r>
              <a:rPr lang="es-ES" altLang="en-US" dirty="0"/>
              <a:t> </a:t>
            </a:r>
            <a:r>
              <a:rPr lang="es-ES" altLang="en-US" sz="2000" dirty="0"/>
              <a:t>         </a:t>
            </a:r>
            <a:r>
              <a:rPr lang="es-ES" altLang="en-US" dirty="0"/>
              <a:t>www.radarlab.udayton.edu</a:t>
            </a:r>
            <a:r>
              <a:rPr lang="es-ES" altLang="en-US" sz="2000" dirty="0"/>
              <a:t>          </a:t>
            </a:r>
            <a:r>
              <a:rPr lang="es-ES" altLang="en-US" dirty="0"/>
              <a:t>radarlab@udayton.edu </a:t>
            </a:r>
            <a:endParaRPr lang="es-E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5" r:id="rId4"/>
    <p:sldLayoutId id="2147483662" r:id="rId5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Cambria" panose="0204050305040603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anose="02040503050406030204" pitchFamily="18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1619250" y="3716338"/>
            <a:ext cx="7437438" cy="1657350"/>
          </a:xfrm>
        </p:spPr>
        <p:txBody>
          <a:bodyPr/>
          <a:lstStyle/>
          <a:p>
            <a:pPr algn="ctr"/>
            <a:r>
              <a:rPr lang="en-US" altLang="en-US" dirty="0"/>
              <a:t>Comprehensive VHDL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sz="2000" dirty="0"/>
              <a:t>Hamdi Abdelbagi</a:t>
            </a:r>
            <a:br>
              <a:rPr lang="en-US" altLang="en-US" sz="2000" dirty="0"/>
            </a:br>
            <a:r>
              <a:rPr lang="en-US" sz="2000" dirty="0"/>
              <a:t>Phone: (937) 830-7761 </a:t>
            </a:r>
            <a:br>
              <a:rPr lang="en-US" sz="2000" dirty="0"/>
            </a:br>
            <a:r>
              <a:rPr lang="en-US" sz="2000" dirty="0"/>
              <a:t>Email: </a:t>
            </a:r>
            <a:r>
              <a:rPr lang="en-US" sz="2000" dirty="0" smtClean="0"/>
              <a:t>abdelbagih1@udayton.edu</a:t>
            </a:r>
            <a:r>
              <a:rPr lang="en-US" sz="2000" dirty="0"/>
              <a:t/>
            </a:r>
            <a:br>
              <a:rPr lang="en-US" sz="2000" dirty="0"/>
            </a:b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layout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2514600" y="1052735"/>
            <a:ext cx="2819400" cy="5441728"/>
            <a:chOff x="0" y="1052735"/>
            <a:chExt cx="2457450" cy="54417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52735"/>
              <a:ext cx="2457450" cy="544172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3343" y="2532801"/>
              <a:ext cx="372097" cy="210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67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sz="2000" dirty="0" smtClean="0">
                <a:solidFill>
                  <a:srgbClr val="FF0000"/>
                </a:solidFill>
              </a:rPr>
              <a:t>You can not use these reserved identifiers as names: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086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295400"/>
            <a:ext cx="6172200" cy="47338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5410200" y="3657600"/>
            <a:ext cx="1447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2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TCL Tool Control Language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183" y="1052513"/>
            <a:ext cx="6271633" cy="50736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5829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 smtClean="0"/>
              <a:t>Processes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process statement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statement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assignments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Delta delay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Inertial delay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TestBenches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49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316" y="1600200"/>
            <a:ext cx="6983368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7612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statement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sz="1600" dirty="0" smtClean="0"/>
              <a:t>All processes start executing at time zero</a:t>
            </a:r>
          </a:p>
          <a:p>
            <a:r>
              <a:rPr lang="en-US" sz="1600" dirty="0" smtClean="0"/>
              <a:t>Processes with a sensitivity list suspend at the bottom</a:t>
            </a:r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8077200" cy="40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RTL Processes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949" y="1030942"/>
            <a:ext cx="8229600" cy="539885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175" y="4343400"/>
            <a:ext cx="838200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8" y="1905000"/>
            <a:ext cx="385312" cy="500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2" y="2735941"/>
            <a:ext cx="340488" cy="50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56" y="2716306"/>
            <a:ext cx="340488" cy="541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733800"/>
            <a:ext cx="340488" cy="152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3810000"/>
            <a:ext cx="4724400" cy="466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200000">
            <a:off x="-2429553" y="3503613"/>
            <a:ext cx="5398860" cy="539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6200000">
            <a:off x="2387841" y="3639217"/>
            <a:ext cx="5355742" cy="225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4670" y="6248400"/>
            <a:ext cx="4724400" cy="156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35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sz="2000" dirty="0" smtClean="0"/>
              <a:t>Delays are used to schedule events during simulation</a:t>
            </a:r>
          </a:p>
          <a:p>
            <a:r>
              <a:rPr lang="en-US" sz="2000" dirty="0" smtClean="0"/>
              <a:t>Delays are ignored for synthesis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590800"/>
            <a:ext cx="8379168" cy="31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 Delay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981200"/>
            <a:ext cx="8229600" cy="301326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36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060" y="210344"/>
            <a:ext cx="6999532" cy="627856"/>
          </a:xfrm>
        </p:spPr>
        <p:txBody>
          <a:bodyPr/>
          <a:lstStyle/>
          <a:p>
            <a:r>
              <a:rPr lang="en-US" dirty="0"/>
              <a:t>Design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become familiar with the main feature of the VHDL, particularly design entity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covered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ntities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architecture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assignments and signals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instantiation and port maps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layout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 </a:t>
            </a:r>
          </a:p>
          <a:p>
            <a:pPr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57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simulation cycle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37" y="1174750"/>
            <a:ext cx="7760926" cy="50736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2265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Transfers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86132"/>
            <a:ext cx="8229600" cy="528104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3729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Inertial Delay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204" y="1600200"/>
            <a:ext cx="8105591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57200" y="4724400"/>
            <a:ext cx="10668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7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Pulse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65" y="1219200"/>
            <a:ext cx="8115469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862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Assignment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599" y="1219200"/>
            <a:ext cx="7346801" cy="4906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2506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Bench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32" y="1219200"/>
            <a:ext cx="7361667" cy="504713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863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459941" y="4243453"/>
            <a:ext cx="1524000" cy="4451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422C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Design Entity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69361"/>
            <a:ext cx="3036996" cy="46622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219200"/>
            <a:ext cx="4960894" cy="2470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4059" y="42700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Optional 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4572000"/>
            <a:ext cx="1143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600" y="6131625"/>
            <a:ext cx="16764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905000" y="4572000"/>
            <a:ext cx="2743200" cy="76200"/>
          </a:xfrm>
          <a:prstGeom prst="straightConnector1">
            <a:avLst/>
          </a:prstGeom>
          <a:ln w="38100">
            <a:solidFill>
              <a:srgbClr val="422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20839" y="4656415"/>
            <a:ext cx="2327361" cy="1507511"/>
          </a:xfrm>
          <a:prstGeom prst="straightConnector1">
            <a:avLst/>
          </a:prstGeom>
          <a:ln w="38100">
            <a:solidFill>
              <a:srgbClr val="422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800600" y="1295400"/>
            <a:ext cx="0" cy="2393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24800" y="1295400"/>
            <a:ext cx="0" cy="2393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800600" y="3679843"/>
            <a:ext cx="3124200" cy="95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4800600" y="1295400"/>
            <a:ext cx="3124200" cy="95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28800" y="5791200"/>
            <a:ext cx="304800" cy="264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828800" y="5821345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55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219200"/>
            <a:ext cx="2905760" cy="2971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295400"/>
            <a:ext cx="4659167" cy="1412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5128156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Optimized synthesis results will </a:t>
            </a:r>
          </a:p>
          <a:p>
            <a:r>
              <a:rPr lang="en-US" dirty="0" smtClean="0"/>
              <a:t>be the same as before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488467"/>
            <a:ext cx="2627608" cy="13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7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std_logic</a:t>
            </a:r>
            <a:r>
              <a:rPr lang="en-US" dirty="0" smtClean="0"/>
              <a:t> &amp; </a:t>
            </a:r>
            <a:r>
              <a:rPr lang="en-US" dirty="0" err="1" smtClean="0"/>
              <a:t>std_logic_vector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873" y="1219200"/>
            <a:ext cx="6906927" cy="513819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877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Instancing an Entity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052735"/>
            <a:ext cx="5289655" cy="259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9800" y="1676400"/>
            <a:ext cx="206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  <a:p>
            <a:r>
              <a:rPr lang="en-US" dirty="0">
                <a:solidFill>
                  <a:schemeClr val="bg1"/>
                </a:solidFill>
              </a:rPr>
              <a:t>B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</a:t>
            </a:r>
          </a:p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" name="Rectangle 7"/>
          <p:cNvSpPr/>
          <p:nvPr/>
        </p:nvSpPr>
        <p:spPr>
          <a:xfrm>
            <a:off x="6595646" y="216346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167640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44434" y="165657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64073" y="216346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25519" y="216346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1052735"/>
            <a:ext cx="2457450" cy="5441728"/>
            <a:chOff x="0" y="1052735"/>
            <a:chExt cx="2457450" cy="544172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52735"/>
              <a:ext cx="2457450" cy="544172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343" y="2532801"/>
              <a:ext cx="372097" cy="210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6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&amp; Port Maps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143000"/>
            <a:ext cx="8001000" cy="527755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50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port with read-Back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052512"/>
            <a:ext cx="8458199" cy="531935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534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Ports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767" y="1052737"/>
            <a:ext cx="7771433" cy="530920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en-US" smtClean="0"/>
              <a:t>Mumma Radar Laboratory                                                             Comprehensive VHDL</a:t>
            </a:r>
            <a:endParaRPr lang="es-E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567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7F756A0-C4F2-4F48-AAF8-68417F14DD99}" vid="{8093471C-389C-4A43-8DD0-E4142F3F4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1804</TotalTime>
  <Words>235</Words>
  <Application>Microsoft Office PowerPoint</Application>
  <PresentationFormat>On-screen Show (4:3)</PresentationFormat>
  <Paragraphs>86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</vt:lpstr>
      <vt:lpstr>Times New Roman</vt:lpstr>
      <vt:lpstr>Wingdings</vt:lpstr>
      <vt:lpstr>Diseño predeterminado</vt:lpstr>
      <vt:lpstr>Comprehensive VHDL  Hamdi Abdelbagi Phone: (937) 830-7761  Email: abdelbagih1@udayton.edu </vt:lpstr>
      <vt:lpstr>Design Entities</vt:lpstr>
      <vt:lpstr>A Design Entity </vt:lpstr>
      <vt:lpstr>PowerPoint Presentation</vt:lpstr>
      <vt:lpstr>std_logic &amp; std_logic_vector</vt:lpstr>
      <vt:lpstr>Instancing an Entity</vt:lpstr>
      <vt:lpstr>Ports &amp; Port Maps</vt:lpstr>
      <vt:lpstr>Out port with read-Back</vt:lpstr>
      <vt:lpstr>Vector Ports</vt:lpstr>
      <vt:lpstr>Recommended layout</vt:lpstr>
      <vt:lpstr>Names </vt:lpstr>
      <vt:lpstr>Names</vt:lpstr>
      <vt:lpstr>TCL Tool Control Language </vt:lpstr>
      <vt:lpstr>Processes </vt:lpstr>
      <vt:lpstr>Processes </vt:lpstr>
      <vt:lpstr>The process statement </vt:lpstr>
      <vt:lpstr>RTL Processes </vt:lpstr>
      <vt:lpstr>Signal Assignments</vt:lpstr>
      <vt:lpstr>Delta Delay </vt:lpstr>
      <vt:lpstr>The simulation cycle</vt:lpstr>
      <vt:lpstr>Register Transfers </vt:lpstr>
      <vt:lpstr>Inertial Delay </vt:lpstr>
      <vt:lpstr>Generating a Pulse </vt:lpstr>
      <vt:lpstr>Default Assignment </vt:lpstr>
      <vt:lpstr>Test Bench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Something</dc:title>
  <dc:creator>Lorenzo Lo Monte</dc:creator>
  <cp:lastModifiedBy>Hamdi</cp:lastModifiedBy>
  <cp:revision>146</cp:revision>
  <dcterms:created xsi:type="dcterms:W3CDTF">2015-06-04T17:07:32Z</dcterms:created>
  <dcterms:modified xsi:type="dcterms:W3CDTF">2016-08-28T17:43:16Z</dcterms:modified>
</cp:coreProperties>
</file>